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4" r:id="rId8"/>
    <p:sldId id="265" r:id="rId9"/>
    <p:sldId id="267" r:id="rId10"/>
    <p:sldId id="266" r:id="rId11"/>
    <p:sldId id="261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B664C-A622-44DF-B5F4-978B2E385569}" type="datetimeFigureOut">
              <a:rPr lang="de-DE" smtClean="0"/>
              <a:pPr/>
              <a:t>07.02.2008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09E7-47DA-4171-984D-692E25F9E4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mtClean="0"/>
              <a:t>Umbrella-Sampling </a:t>
            </a:r>
            <a:br>
              <a:rPr lang="de-DE" smtClean="0"/>
            </a:br>
            <a:r>
              <a:rPr lang="de-DE" smtClean="0"/>
              <a:t>im NPT-Ensemble</a:t>
            </a:r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mtClean="0"/>
              <a:t>Ergebnisse</a:t>
            </a:r>
            <a:br>
              <a:rPr lang="de-DE" smtClean="0"/>
            </a:br>
            <a:r>
              <a:rPr lang="de-DE" sz="3600" smtClean="0"/>
              <a:t>Vergleich von wenigen Schritten</a:t>
            </a:r>
            <a:endParaRPr lang="de-DE" sz="360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428736"/>
            <a:ext cx="636111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500174"/>
            <a:ext cx="630555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de-DE" smtClean="0"/>
              <a:t>Ergebnisse</a:t>
            </a:r>
            <a:br>
              <a:rPr lang="de-DE" smtClean="0"/>
            </a:br>
            <a:r>
              <a:rPr lang="de-DE" sz="3600" smtClean="0"/>
              <a:t>weiter entfernt vom krit. Pkt</a:t>
            </a:r>
            <a:endParaRPr lang="de-DE" sz="360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357298"/>
            <a:ext cx="6389687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357298"/>
            <a:ext cx="6418263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µVT-Ensemble</a:t>
            </a:r>
            <a:endParaRPr lang="de-DE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4705350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feld 4"/>
          <p:cNvSpPr txBox="1"/>
          <p:nvPr/>
        </p:nvSpPr>
        <p:spPr>
          <a:xfrm>
            <a:off x="5000628" y="1500174"/>
            <a:ext cx="3571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sz="2400" smtClean="0"/>
              <a:t>Teilchenzahl n wird variiert</a:t>
            </a:r>
          </a:p>
          <a:p>
            <a:pPr>
              <a:buFontTx/>
              <a:buChar char="-"/>
            </a:pPr>
            <a:r>
              <a:rPr lang="de-DE" sz="2400"/>
              <a:t> </a:t>
            </a:r>
            <a:r>
              <a:rPr lang="de-DE" sz="2400" smtClean="0"/>
              <a:t>Akzeptanz des neuen Zustand mit p=exp(-</a:t>
            </a:r>
            <a:r>
              <a:rPr lang="el-GR" sz="2400" smtClean="0"/>
              <a:t>βΔ</a:t>
            </a:r>
            <a:r>
              <a:rPr lang="de-DE" sz="2400" smtClean="0"/>
              <a:t>E), wobei Energie-Differenz aus der LJ-WW der Teilchen kommt</a:t>
            </a:r>
          </a:p>
          <a:p>
            <a:pPr>
              <a:buFontTx/>
              <a:buChar char="-"/>
            </a:pPr>
            <a:r>
              <a:rPr lang="de-DE" sz="2400"/>
              <a:t> </a:t>
            </a:r>
            <a:r>
              <a:rPr lang="de-DE" sz="2400" smtClean="0"/>
              <a:t>zwischendurch: lokale Verrückungen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00100" y="428604"/>
            <a:ext cx="71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mtClean="0"/>
              <a:t>Barrieren in der freien Energie</a:t>
            </a:r>
            <a:endParaRPr lang="de-DE" sz="4400"/>
          </a:p>
        </p:txBody>
      </p:sp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256"/>
            <a:ext cx="1982788" cy="1982788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571612"/>
            <a:ext cx="3112673" cy="2652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1428736"/>
            <a:ext cx="44958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feld 9"/>
          <p:cNvSpPr txBox="1"/>
          <p:nvPr/>
        </p:nvSpPr>
        <p:spPr>
          <a:xfrm>
            <a:off x="4857752" y="5286388"/>
            <a:ext cx="3714776" cy="848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  <a:spcBef>
                <a:spcPts val="150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solidFill>
                  <a:schemeClr val="tx1"/>
                </a:solidFill>
                <a:latin typeface="Nimbus Roman No9 L" charset="0"/>
              </a:rPr>
              <a:t>F =  -kT ln(Z</a:t>
            </a:r>
            <a:r>
              <a:rPr lang="en-GB" sz="2400" baseline="-25000" smtClean="0">
                <a:solidFill>
                  <a:schemeClr val="tx1"/>
                </a:solidFill>
                <a:latin typeface="Nimbus Roman No9 L" charset="0"/>
              </a:rPr>
              <a:t>can</a:t>
            </a:r>
            <a:r>
              <a:rPr lang="en-GB" sz="2400" smtClean="0">
                <a:solidFill>
                  <a:schemeClr val="tx1"/>
                </a:solidFill>
                <a:latin typeface="Nimbus Roman No9 L" charset="0"/>
              </a:rPr>
              <a:t>)       </a:t>
            </a:r>
          </a:p>
          <a:p>
            <a:pPr>
              <a:lnSpc>
                <a:spcPct val="75000"/>
              </a:lnSpc>
              <a:spcBef>
                <a:spcPts val="1500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smtClean="0">
                <a:solidFill>
                  <a:schemeClr val="tx1"/>
                </a:solidFill>
                <a:latin typeface="Nimbus Roman No9 L" charset="0"/>
              </a:rPr>
              <a:t>   =   </a:t>
            </a:r>
            <a:r>
              <a:rPr lang="en-GB" sz="2400" b="1" smtClean="0">
                <a:solidFill>
                  <a:schemeClr val="tx1"/>
                </a:solidFill>
                <a:latin typeface="Nimbus Roman No9 L" charset="0"/>
              </a:rPr>
              <a:t>-kT lnP(n)</a:t>
            </a:r>
            <a:r>
              <a:rPr lang="en-GB" sz="2400" smtClean="0">
                <a:solidFill>
                  <a:schemeClr val="tx1"/>
                </a:solidFill>
                <a:latin typeface="Nimbus Roman No9 L" charset="0"/>
              </a:rPr>
              <a:t> + const</a:t>
            </a:r>
            <a:endParaRPr lang="de-DE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Umbrella Sampling</a:t>
            </a:r>
            <a:endParaRPr lang="de-DE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1285860"/>
            <a:ext cx="5491163" cy="4243388"/>
          </a:xfrm>
          <a:prstGeom prst="rect">
            <a:avLst/>
          </a:prstGeom>
          <a:noFill/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28596" y="3929066"/>
          <a:ext cx="3962400" cy="927100"/>
        </p:xfrm>
        <a:graphic>
          <a:graphicData uri="http://schemas.openxmlformats.org/presentationml/2006/ole">
            <p:oleObj spid="_x0000_s2050" name="Equation" r:id="rId4" imgW="3581280" imgH="838080" progId="">
              <p:embed/>
            </p:oleObj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14282" y="1714488"/>
            <a:ext cx="4000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/>
              <a:t>Idee:  simuliere jeweils eine Box, die nur n oder n+1 Teilchen enthalten darf und berechne P(n+1)/P(n).</a:t>
            </a:r>
          </a:p>
          <a:p>
            <a:r>
              <a:rPr lang="de-DE" sz="2400" smtClean="0"/>
              <a:t>Dann gilt:</a:t>
            </a:r>
            <a:endParaRPr lang="de-DE" sz="2400"/>
          </a:p>
        </p:txBody>
      </p:sp>
      <p:sp>
        <p:nvSpPr>
          <p:cNvPr id="7" name="Positionsrahmen 6"/>
          <p:cNvSpPr/>
          <p:nvPr/>
        </p:nvSpPr>
        <p:spPr>
          <a:xfrm>
            <a:off x="142844" y="3714752"/>
            <a:ext cx="4500562" cy="135732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85720" y="5143512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/>
              <a:t>Funktioniert überall.</a:t>
            </a:r>
          </a:p>
          <a:p>
            <a:r>
              <a:rPr lang="de-DE" sz="2400" smtClean="0"/>
              <a:t>Bei Bedarf: Erzeugung einer Gewichtsfunktion aus schon simulierten Fenstern</a:t>
            </a:r>
            <a:endParaRPr lang="de-DE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000240"/>
            <a:ext cx="3557596" cy="2819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NPT-Simulation</a:t>
            </a:r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642910" y="1571612"/>
            <a:ext cx="46434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de-DE" sz="2800" smtClean="0"/>
              <a:t> </a:t>
            </a:r>
            <a:r>
              <a:rPr lang="de-DE" sz="2800" u="sng" smtClean="0"/>
              <a:t>Problem:</a:t>
            </a:r>
            <a:r>
              <a:rPr lang="de-DE" sz="2800" smtClean="0"/>
              <a:t> dichte Systeme / lange Ketten: Einsetzen von neuen Teilchen schwierig</a:t>
            </a:r>
          </a:p>
          <a:p>
            <a:pPr>
              <a:buFontTx/>
              <a:buChar char="-"/>
            </a:pPr>
            <a:r>
              <a:rPr lang="de-DE" sz="2800"/>
              <a:t> </a:t>
            </a:r>
            <a:r>
              <a:rPr lang="de-DE" sz="2800" u="sng" smtClean="0"/>
              <a:t>Idee:</a:t>
            </a:r>
            <a:r>
              <a:rPr lang="de-DE" sz="2800" smtClean="0"/>
              <a:t> Dichtefluktuationen durch Volumenänderung statt durch Teilchenzahl-Änderung</a:t>
            </a:r>
          </a:p>
          <a:p>
            <a:pPr>
              <a:buFontTx/>
              <a:buChar char="-"/>
            </a:pPr>
            <a:r>
              <a:rPr lang="de-DE" sz="2800"/>
              <a:t> </a:t>
            </a:r>
            <a:r>
              <a:rPr lang="de-DE" sz="2800" smtClean="0"/>
              <a:t>auch hier: freie Energie Barrieren -&gt; Umbrella Sampling </a:t>
            </a:r>
            <a:endParaRPr lang="de-DE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NPT-Simulation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u="sng" smtClean="0"/>
              <a:t>Algorithmus</a:t>
            </a:r>
            <a:r>
              <a:rPr lang="de-DE" smtClean="0"/>
              <a:t> ähnlich µVT-Simulation:</a:t>
            </a:r>
          </a:p>
          <a:p>
            <a:r>
              <a:rPr lang="de-DE"/>
              <a:t>a</a:t>
            </a:r>
            <a:r>
              <a:rPr lang="de-DE" smtClean="0"/>
              <a:t>bwechselnd Versuche, das Volumen zu ändern, und lokale Verrückungen</a:t>
            </a:r>
          </a:p>
          <a:p>
            <a:r>
              <a:rPr lang="de-DE" smtClean="0"/>
              <a:t>Lokale Verrückungen hier wichtig, da Vol.-Schritt im Gegensatz zum Teilchen-Einsetzen die Positionen nicht ändert</a:t>
            </a:r>
          </a:p>
          <a:p>
            <a:r>
              <a:rPr lang="de-DE" smtClean="0"/>
              <a:t>Lokale Verrückungen zeitaufwändig -&gt; MD-Schritte</a:t>
            </a:r>
          </a:p>
          <a:p>
            <a:endParaRPr 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357298"/>
            <a:ext cx="7429552" cy="247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NPT: Annahmekriterium</a:t>
            </a:r>
            <a:endParaRPr lang="de-DE"/>
          </a:p>
        </p:txBody>
      </p:sp>
      <p:sp>
        <p:nvSpPr>
          <p:cNvPr id="16" name="Inhaltsplatzhalter 15"/>
          <p:cNvSpPr>
            <a:spLocks noGrp="1"/>
          </p:cNvSpPr>
          <p:nvPr>
            <p:ph idx="1"/>
          </p:nvPr>
        </p:nvSpPr>
        <p:spPr>
          <a:xfrm flipH="1">
            <a:off x="-785850" y="4857760"/>
            <a:ext cx="100042" cy="625461"/>
          </a:xfrm>
        </p:spPr>
        <p:txBody>
          <a:bodyPr/>
          <a:lstStyle/>
          <a:p>
            <a:pPr>
              <a:buNone/>
            </a:pPr>
            <a:endParaRPr lang="de-DE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174643"/>
            <a:ext cx="5572164" cy="86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5214950"/>
            <a:ext cx="4362449" cy="811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214818"/>
            <a:ext cx="6015042" cy="104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NPT: Annahmekriterium</a:t>
            </a:r>
            <a:endParaRPr lang="de-DE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1643050"/>
            <a:ext cx="2428892" cy="42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feld 14"/>
          <p:cNvSpPr txBox="1"/>
          <p:nvPr/>
        </p:nvSpPr>
        <p:spPr>
          <a:xfrm>
            <a:off x="928662" y="1500174"/>
            <a:ext cx="3086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u="sng" smtClean="0"/>
              <a:t>Detailed Balance:</a:t>
            </a:r>
            <a:endParaRPr lang="de-DE" sz="3200" u="sng"/>
          </a:p>
        </p:txBody>
      </p:sp>
      <p:sp>
        <p:nvSpPr>
          <p:cNvPr id="16" name="Inhaltsplatzhalter 15"/>
          <p:cNvSpPr>
            <a:spLocks noGrp="1"/>
          </p:cNvSpPr>
          <p:nvPr>
            <p:ph idx="1"/>
          </p:nvPr>
        </p:nvSpPr>
        <p:spPr>
          <a:xfrm flipH="1">
            <a:off x="-785850" y="4857760"/>
            <a:ext cx="100042" cy="625461"/>
          </a:xfrm>
        </p:spPr>
        <p:txBody>
          <a:bodyPr/>
          <a:lstStyle/>
          <a:p>
            <a:pPr>
              <a:buNone/>
            </a:pPr>
            <a:endParaRPr lang="de-DE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2214554"/>
            <a:ext cx="5572164" cy="860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3214686"/>
            <a:ext cx="4362449" cy="811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feld 9"/>
          <p:cNvSpPr txBox="1"/>
          <p:nvPr/>
        </p:nvSpPr>
        <p:spPr>
          <a:xfrm>
            <a:off x="357158" y="5715016"/>
            <a:ext cx="8536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smtClean="0"/>
              <a:t>=&gt;  Annahme mit : p = min (1,                                               )</a:t>
            </a:r>
            <a:endParaRPr lang="de-DE" sz="280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5572140"/>
            <a:ext cx="3643338" cy="567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de-DE" smtClean="0"/>
              <a:t>Ergebnisse </a:t>
            </a:r>
            <a:br>
              <a:rPr lang="de-DE" smtClean="0"/>
            </a:br>
            <a:r>
              <a:rPr lang="de-DE" sz="3600" smtClean="0"/>
              <a:t>am kritischen Punkt</a:t>
            </a:r>
            <a:endParaRPr lang="de-DE" sz="360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285860"/>
            <a:ext cx="663733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Bildschirmpräsentation (4:3)</PresentationFormat>
  <Paragraphs>29</Paragraphs>
  <Slides>11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Larissa-Design</vt:lpstr>
      <vt:lpstr>Equation</vt:lpstr>
      <vt:lpstr>Umbrella-Sampling  im NPT-Ensemble</vt:lpstr>
      <vt:lpstr>µVT-Ensemble</vt:lpstr>
      <vt:lpstr>Folie 3</vt:lpstr>
      <vt:lpstr>Umbrella Sampling</vt:lpstr>
      <vt:lpstr>NPT-Simulation</vt:lpstr>
      <vt:lpstr>NPT-Simulation</vt:lpstr>
      <vt:lpstr>NPT: Annahmekriterium</vt:lpstr>
      <vt:lpstr>NPT: Annahmekriterium</vt:lpstr>
      <vt:lpstr>Ergebnisse  am kritischen Punkt</vt:lpstr>
      <vt:lpstr>Ergebnisse Vergleich von wenigen Schritten</vt:lpstr>
      <vt:lpstr>Ergebnisse weiter entfernt vom krit. Pkt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Dorothea</dc:creator>
  <cp:lastModifiedBy>Dorothea</cp:lastModifiedBy>
  <cp:revision>13</cp:revision>
  <dcterms:created xsi:type="dcterms:W3CDTF">2008-02-04T17:07:55Z</dcterms:created>
  <dcterms:modified xsi:type="dcterms:W3CDTF">2008-02-07T08:45:40Z</dcterms:modified>
</cp:coreProperties>
</file>